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 Slab"/>
      <p:regular r:id="rId18"/>
      <p:bold r:id="rId19"/>
    </p:embeddedFont>
    <p:embeddedFont>
      <p:font typeface="Robo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11" Type="http://schemas.openxmlformats.org/officeDocument/2006/relationships/slide" Target="slides/slide6.xml"/><Relationship Id="rId22" Type="http://schemas.openxmlformats.org/officeDocument/2006/relationships/font" Target="fonts/Roboto-italic.fntdata"/><Relationship Id="rId10" Type="http://schemas.openxmlformats.org/officeDocument/2006/relationships/slide" Target="slides/slide5.xml"/><Relationship Id="rId21" Type="http://schemas.openxmlformats.org/officeDocument/2006/relationships/font" Target="fonts/Robo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Slab-bold.fntdata"/><Relationship Id="rId6" Type="http://schemas.openxmlformats.org/officeDocument/2006/relationships/slide" Target="slides/slide1.xml"/><Relationship Id="rId18" Type="http://schemas.openxmlformats.org/officeDocument/2006/relationships/font" Target="fonts/RobotoSlab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8ce96a521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8ce96a52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e94a1d85a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e94a1d85a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94cac4ba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94cac4ba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8de39704b8_0_4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8de39704b8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92fda7407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92fda7407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de39704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8de39704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de39704b8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8de39704b8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e94a1d85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e94a1d85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8de39704b8_0_4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8de39704b8_0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8de39704b8_0_4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8de39704b8_0_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8de39704b8_0_4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8de39704b8_0_4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meet.google.com/ksa-jurk-vii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forms.gle/1dJRz1aifj5LAb6NA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facebook.com/events/606297024992853" TargetMode="External"/><Relationship Id="rId4" Type="http://schemas.openxmlformats.org/officeDocument/2006/relationships/hyperlink" Target="https://www.facebook.com/scholaav21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Idea AKH ČR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Proč vytvořit spolek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zastřešující aktivity absolventů?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Body k diskuzi, podněty</a:t>
            </a:r>
            <a:endParaRPr b="1"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hceme se vymezovat slovem „katolické“? Co třeba křesťanské?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Nenapadne nás něco lepšího než „hnutí“? Chápu návaznost na VKH, ale nemyslím si, že je to nutnost.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Určení pro vymezenou věkovou a cílovou skupinu?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Náplň jednotlivých zástupců měst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Vedení AKH ČR</a:t>
            </a:r>
            <a:endParaRPr i="1" sz="1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1" name="Google Shape;12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70546"/>
            <a:ext cx="9144001" cy="9729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Chceš vědět víc? </a:t>
            </a:r>
            <a:endParaRPr b="1"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Informační</a:t>
            </a:r>
            <a:r>
              <a:rPr b="1" lang="cs" sz="1900"/>
              <a:t> meeting</a:t>
            </a:r>
            <a:r>
              <a:rPr b="1" lang="cs" sz="1900"/>
              <a:t> </a:t>
            </a:r>
            <a:endParaRPr b="1" sz="19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 sz="2100"/>
              <a:t>neděle 29. 10. 2023 20:00 hod.</a:t>
            </a:r>
            <a:endParaRPr b="1" sz="21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pro každého, kdo se chce dozvědět víc nebo říct svůj pohled na věc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účast nezavazuje k aktivitě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cs" u="sng">
                <a:solidFill>
                  <a:schemeClr val="hlink"/>
                </a:solidFill>
                <a:hlinkClick r:id="rId3"/>
              </a:rPr>
              <a:t>meet.google.com/ksa-jurk-vii</a:t>
            </a:r>
            <a:endParaRPr i="1"/>
          </a:p>
        </p:txBody>
      </p:sp>
      <p:pic>
        <p:nvPicPr>
          <p:cNvPr id="128" name="Google Shape;12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170546"/>
            <a:ext cx="9144001" cy="9729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Prosíme vyplň formulář:</a:t>
            </a:r>
            <a:endParaRPr/>
          </a:p>
        </p:txBody>
      </p:sp>
      <p:sp>
        <p:nvSpPr>
          <p:cNvPr id="134" name="Google Shape;134;p24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https://forms.gle/1dJRz1aifj5LAb6NA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Výrazný nárůst cílové skupiny</a:t>
            </a:r>
            <a:endParaRPr b="1"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Absolventi jako samostatná pastorační skupina početně narůstají.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To je patrné i na výrazném nárůstu počtu účastníků Absolventských Velehradů. 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1. ročník 24. - 26. 5. 2013, ?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</a:t>
            </a:r>
            <a:r>
              <a:rPr lang="cs"/>
              <a:t>. ročník 6. - 8. 2. 2015, 180 účastníků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3. ročník 5. - 8. 5. 2017, 246 účastníků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4. ročník 17. - 19. 5. 2019, 167 účastníků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5. ročník 19. - 22. 8. 2021, 385 účastníků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6. ročník 17. - 20. 8. 2023, asi 450 účastníků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„</a:t>
            </a:r>
            <a:r>
              <a:rPr b="1" lang="cs"/>
              <a:t>AVčkem to nekončí, ale začíná“</a:t>
            </a:r>
            <a:endParaRPr b="1"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Na AV21 výrazně zaznívala poptávka po aktivitách pro absolventy </a:t>
            </a:r>
            <a:br>
              <a:rPr lang="cs"/>
            </a:br>
            <a:r>
              <a:rPr lang="cs"/>
              <a:t>i mimo AV jednou za dva roky.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Následně vznikly: </a:t>
            </a:r>
            <a:endParaRPr/>
          </a:p>
          <a:p>
            <a:pPr indent="-342900" lvl="0" marL="457200" rtl="0" algn="ctr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u="sng">
                <a:solidFill>
                  <a:schemeClr val="hlink"/>
                </a:solidFill>
                <a:hlinkClick r:id="rId3"/>
              </a:rPr>
              <a:t>Společenský večer (ples) v Brně</a:t>
            </a:r>
            <a:r>
              <a:rPr lang="cs"/>
              <a:t> (2022, 2023)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>
                <a:solidFill>
                  <a:schemeClr val="hlink"/>
                </a:solidFill>
                <a:hlinkClick r:id="rId4"/>
              </a:rPr>
              <a:t>Schola AV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Spolča / skupiny AV v některých městech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Absolventský Velehrad pod VKH ČR</a:t>
            </a:r>
            <a:endParaRPr b="1"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Pořadatelem Absolventského Velehradu je Vysokoškolské katolické hnutí Česká republika, z. 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VKH ČR je </a:t>
            </a:r>
            <a:r>
              <a:rPr b="1" lang="cs"/>
              <a:t>studentskou</a:t>
            </a:r>
            <a:r>
              <a:rPr lang="cs"/>
              <a:t> organizací. Absolventi </a:t>
            </a:r>
            <a:r>
              <a:rPr b="1" lang="cs"/>
              <a:t>nejsou</a:t>
            </a:r>
            <a:r>
              <a:rPr lang="cs"/>
              <a:t> cílovou skupinou VKH ČR.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VKH ČR nemá o záštitu AV zájem. Bere AV a absolventy jako něco navíc, nechce např. odpovídat za účetnictví akce, která není pro jeho cílovou skupinu.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Komunikace mezi pořadatelskými týmy AV a VKH ČR vázne a způsobuje problémy v organizaci.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Chybí platforma pro spolupráci</a:t>
            </a:r>
            <a:endParaRPr b="1"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Absolventi jsou </a:t>
            </a:r>
            <a:r>
              <a:rPr b="1" lang="cs"/>
              <a:t>rostoucí a významnou</a:t>
            </a:r>
            <a:r>
              <a:rPr lang="cs"/>
              <a:t> pastorační skupinou, které ale chybí zastřešení – </a:t>
            </a:r>
            <a:r>
              <a:rPr lang="cs"/>
              <a:t>platforma na celostátní úrovni pro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spolupráci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sdílení zkušeností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vzájemnou podporu a sdílení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materiální zajištění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absolventských společenství v jednotlivých městech / regionech.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Absolventi v regionech bez společenství</a:t>
            </a:r>
            <a:endParaRPr b="1"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Absolventi nejsou soustředěni jen v univerzitních městech.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Pro absolventy žijící mimo největší města úplně chybí jakákoliv nabídka společenství </a:t>
            </a:r>
            <a:r>
              <a:rPr lang="cs"/>
              <a:t>„</a:t>
            </a:r>
            <a:r>
              <a:rPr lang="cs"/>
              <a:t>šitého na míru“ jejich věku a životní situaci.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Cílem je absolventy podpořit při vědomí omezených časových možností.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Cílová skupina – mladí lidé po škole, kteří nemají svou vlastní rodinu.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Idea AKH ČR – postup vzniku</a:t>
            </a:r>
            <a:endParaRPr b="1"/>
          </a:p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552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2850"/>
              <a:t>Informační online meeting pro každého (29. 10. 2023 20:00)</a:t>
            </a:r>
            <a:endParaRPr sz="2850"/>
          </a:p>
          <a:p>
            <a:pPr indent="-3552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2850"/>
              <a:t>Ustavující schůze spolku 25. 11. 2023 v Brně</a:t>
            </a:r>
            <a:endParaRPr sz="2850"/>
          </a:p>
          <a:p>
            <a:pPr indent="-3552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2850"/>
              <a:t>Založíme spolek (právní formality)</a:t>
            </a:r>
            <a:endParaRPr sz="2850"/>
          </a:p>
          <a:p>
            <a:pPr indent="-3552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2850"/>
              <a:t>Požádáme biskupy o záštitu</a:t>
            </a:r>
            <a:endParaRPr sz="2850"/>
          </a:p>
          <a:p>
            <a:pPr indent="-35528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2850"/>
              <a:t>A rozjedeme činnost</a:t>
            </a:r>
            <a:endParaRPr sz="285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Formální rozdíly VKH vs. AKH: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VKH ČR má jako členy pouze právnické osoby – jednotlivá místní VKH ve městech; každé místní VKH je samostatným spolkem.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AKH bude mít jako členy pouze fyzické osoby. Jednotlivá místní společenství AKH budou neformální, nebudou spolkem.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Idea AKH ČR – zapojení regionů</a:t>
            </a:r>
            <a:endParaRPr b="1"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AKH ČR má zastřešovat absolventskou pastoraci v regionech.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Zapojení jednotlivých společenství bude primárně neformální; stanovy AKH ČR ale umožní vznik regionálních pobočných spolků.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 ideálním případě </a:t>
            </a:r>
            <a:r>
              <a:rPr lang="cs"/>
              <a:t>bude </a:t>
            </a:r>
            <a:r>
              <a:rPr lang="cs"/>
              <a:t>v Radě AKH ČR za každý region / větší město aspoň jeden zástupce.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Zapojení nebude vyžadovat příliš času.</a:t>
            </a:r>
            <a:endParaRPr/>
          </a:p>
        </p:txBody>
      </p:sp>
      <p:pic>
        <p:nvPicPr>
          <p:cNvPr id="107" name="Google Shape;1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70546"/>
            <a:ext cx="9144001" cy="9729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70546"/>
            <a:ext cx="9144001" cy="97295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Idea AKH ČR – činnost</a:t>
            </a:r>
            <a:endParaRPr b="1"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Nejen Absolventský Velehrad: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Absolventský Velehrad bude vlajkovou lodí činnosti AKH ČR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AKH ČR ale vytvoří prostor i pro další aktivity absolventů na nadregionální úrovni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už nyní dobře fungují brněnské plesy AV a Schola AV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společné výlety a dobrodružství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sdílení akcí jednotlivých společenství a skupin (společná účast)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společné duchovní obnovy a semináře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